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28"/>
  </p:notesMasterIdLst>
  <p:handoutMasterIdLst>
    <p:handoutMasterId r:id="rId29"/>
  </p:handoutMasterIdLst>
  <p:sldIdLst>
    <p:sldId id="511" r:id="rId3"/>
    <p:sldId id="423" r:id="rId4"/>
    <p:sldId id="517" r:id="rId5"/>
    <p:sldId id="493" r:id="rId6"/>
    <p:sldId id="483" r:id="rId7"/>
    <p:sldId id="486" r:id="rId8"/>
    <p:sldId id="512" r:id="rId9"/>
    <p:sldId id="515" r:id="rId10"/>
    <p:sldId id="495" r:id="rId11"/>
    <p:sldId id="478" r:id="rId12"/>
    <p:sldId id="497" r:id="rId13"/>
    <p:sldId id="519" r:id="rId14"/>
    <p:sldId id="498" r:id="rId15"/>
    <p:sldId id="520" r:id="rId16"/>
    <p:sldId id="500" r:id="rId17"/>
    <p:sldId id="518" r:id="rId18"/>
    <p:sldId id="496" r:id="rId19"/>
    <p:sldId id="505" r:id="rId20"/>
    <p:sldId id="516" r:id="rId21"/>
    <p:sldId id="460" r:id="rId22"/>
    <p:sldId id="506" r:id="rId23"/>
    <p:sldId id="421" r:id="rId24"/>
    <p:sldId id="507" r:id="rId25"/>
    <p:sldId id="508" r:id="rId26"/>
    <p:sldId id="509" r:id="rId2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3121"/>
    <a:srgbClr val="301301"/>
    <a:srgbClr val="2F1200"/>
    <a:srgbClr val="321300"/>
    <a:srgbClr val="F3BE60"/>
    <a:srgbClr val="663606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94" autoAdjust="0"/>
    <p:restoredTop sz="68302" autoAdjust="0"/>
  </p:normalViewPr>
  <p:slideViewPr>
    <p:cSldViewPr>
      <p:cViewPr varScale="1">
        <p:scale>
          <a:sx n="46" d="100"/>
          <a:sy n="46" d="100"/>
        </p:scale>
        <p:origin x="560" y="4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1" d="100"/>
          <a:sy n="51" d="100"/>
        </p:scale>
        <p:origin x="1840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06-30T10:09:29.182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7/13/2016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9.png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549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263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708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38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Naming pattern: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[Verb]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"able"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Examples</a:t>
            </a:r>
            <a:r>
              <a:rPr lang="en-US" b="1" baseline="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lvl="1"/>
            <a:r>
              <a:rPr lang="en-US" b="1" baseline="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 Movable</a:t>
            </a:r>
          </a:p>
          <a:p>
            <a:pPr lvl="1"/>
            <a:r>
              <a:rPr lang="en-US" b="1" baseline="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 AreaCalculatable</a:t>
            </a:r>
          </a:p>
          <a:p>
            <a:pPr lvl="1"/>
            <a:endParaRPr lang="en-US" b="1" baseline="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458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349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945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89243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Java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interfaces </a:t>
            </a:r>
            <a:r>
              <a:rPr lang="en-US" dirty="0"/>
              <a:t>are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purely abstract classes</a:t>
            </a:r>
            <a:r>
              <a:rPr lang="en-US" dirty="0"/>
              <a:t>, but: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- All interface methods are abstract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- Interface members do not have scope modifiers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- Their scope is assumed public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- But public is not specified explicitly</a:t>
            </a:r>
            <a:endParaRPr lang="ru-RU" dirty="0"/>
          </a:p>
          <a:p>
            <a:pPr lvl="1">
              <a:lnSpc>
                <a:spcPct val="110000"/>
              </a:lnSpc>
            </a:pPr>
            <a:r>
              <a:rPr lang="en-US" dirty="0"/>
              <a:t>- Cannot define fields, inner types and constructors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424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</a:t>
            </a:r>
            <a:r>
              <a:rPr lang="en-US" baseline="0" dirty="0"/>
              <a:t>:</a:t>
            </a:r>
          </a:p>
          <a:p>
            <a:r>
              <a:rPr lang="en-US" baseline="0" dirty="0"/>
              <a:t> - Stack</a:t>
            </a:r>
          </a:p>
          <a:p>
            <a:r>
              <a:rPr lang="en-US" baseline="0" dirty="0"/>
              <a:t> - Linked List</a:t>
            </a:r>
          </a:p>
          <a:p>
            <a:r>
              <a:rPr lang="en-US" baseline="0" dirty="0"/>
              <a:t> - Query</a:t>
            </a:r>
          </a:p>
          <a:p>
            <a:r>
              <a:rPr lang="en-US" baseline="0" dirty="0"/>
              <a:t> - Double Linked Query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92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 :</a:t>
            </a:r>
          </a:p>
          <a:p>
            <a:r>
              <a:rPr lang="en-US" dirty="0"/>
              <a:t>Models class behavior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Interfaces</a:t>
            </a:r>
            <a:r>
              <a:rPr lang="en-US" dirty="0"/>
              <a:t> :</a:t>
            </a:r>
          </a:p>
          <a:p>
            <a:r>
              <a:rPr lang="en-US" dirty="0"/>
              <a:t>Define a set of methods (contracts)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classes :</a:t>
            </a:r>
          </a:p>
          <a:p>
            <a:r>
              <a:rPr lang="en-US" dirty="0"/>
              <a:t>Mixes between class and interface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07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153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989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36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655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875403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97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classes </a:t>
            </a:r>
            <a:r>
              <a:rPr lang="en-US" dirty="0"/>
              <a:t>are partially defined classes. They r</a:t>
            </a:r>
            <a:r>
              <a:rPr lang="en-GB" dirty="0" err="1"/>
              <a:t>epresent</a:t>
            </a:r>
            <a:r>
              <a:rPr lang="en-GB" dirty="0"/>
              <a:t> some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GB" dirty="0"/>
              <a:t>, not particular class, also they </a:t>
            </a:r>
          </a:p>
          <a:p>
            <a:r>
              <a:rPr lang="en-GB" dirty="0"/>
              <a:t> - Mix between class and interface</a:t>
            </a:r>
          </a:p>
          <a:p>
            <a:r>
              <a:rPr lang="en-GB" dirty="0"/>
              <a:t> - Can be partially implemented or fully unimplemented.</a:t>
            </a:r>
          </a:p>
          <a:p>
            <a:endParaRPr lang="en-GB" dirty="0"/>
          </a:p>
          <a:p>
            <a:r>
              <a:rPr lang="en-GB" dirty="0"/>
              <a:t>Not implemented methods are declared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abstract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r>
              <a:rPr lang="en-US" dirty="0"/>
              <a:t>Abstract classes cannot be </a:t>
            </a:r>
            <a:r>
              <a:rPr lang="en-GB" dirty="0"/>
              <a:t>directly instantiated, and their child classes, should implement all abstract methods or they should be declared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as well.</a:t>
            </a:r>
            <a:endParaRPr lang="en-US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406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Abstract methods are empty methods without implementation.</a:t>
            </a:r>
          </a:p>
          <a:p>
            <a:r>
              <a:rPr lang="en-GB" dirty="0"/>
              <a:t>The implementation is intentionally left for the descendent classes.</a:t>
            </a:r>
          </a:p>
          <a:p>
            <a:r>
              <a:rPr lang="en-GB" dirty="0"/>
              <a:t>When a class contains at least one abstract method, it should be defined as abstract.</a:t>
            </a:r>
          </a:p>
          <a:p>
            <a:r>
              <a:rPr lang="en-GB" dirty="0"/>
              <a:t>Abstract classes model abstract concepts (e.g. person, object, item, movable object).</a:t>
            </a:r>
          </a:p>
          <a:p>
            <a:r>
              <a:rPr lang="en-GB" dirty="0"/>
              <a:t>Concrete classes model concrete objects (e.g. dog, cat, frog, kitten).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540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 </a:t>
            </a:r>
            <a:r>
              <a:rPr lang="en-US" dirty="0"/>
              <a:t>defines a set of operations (methods) that a given object should support. Also called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contract</a:t>
            </a:r>
            <a:r>
              <a:rPr lang="en-US" dirty="0"/>
              <a:t>" for providing a set of operations</a:t>
            </a:r>
          </a:p>
          <a:p>
            <a:pPr marL="463550" lvl="1" indent="-285750">
              <a:buFontTx/>
              <a:buChar char="-"/>
            </a:pPr>
            <a:r>
              <a:rPr lang="en-US" dirty="0"/>
              <a:t>Defines abstract behavior, abstract capabilities</a:t>
            </a:r>
          </a:p>
          <a:p>
            <a:pPr marL="177800" lvl="1" indent="0">
              <a:buFontTx/>
              <a:buNone/>
            </a:pPr>
            <a:endParaRPr lang="en-US" dirty="0"/>
          </a:p>
          <a:p>
            <a:r>
              <a:rPr lang="en-US" dirty="0"/>
              <a:t>Interfaces provide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abstractions</a:t>
            </a:r>
          </a:p>
          <a:p>
            <a:pPr lvl="1"/>
            <a:r>
              <a:rPr lang="en-US" dirty="0"/>
              <a:t>- You invoke the abstract action</a:t>
            </a:r>
          </a:p>
          <a:p>
            <a:pPr lvl="1"/>
            <a:r>
              <a:rPr lang="en-US" dirty="0"/>
              <a:t>- Without worrying how it is implemented internally</a:t>
            </a:r>
          </a:p>
          <a:p>
            <a:pPr lvl="1"/>
            <a:r>
              <a:rPr lang="en-US" dirty="0"/>
              <a:t>- Without worrying what is the actual class which calls it</a:t>
            </a:r>
            <a:endParaRPr lang="bg-BG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60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Interfaces in Java describe a prototype of group of methods (operations), properties and events. By interfaces :</a:t>
            </a:r>
          </a:p>
          <a:p>
            <a:r>
              <a:rPr lang="en-US" dirty="0"/>
              <a:t>- Can be implemented by a class or structure</a:t>
            </a:r>
          </a:p>
          <a:p>
            <a:r>
              <a:rPr lang="en-US" dirty="0"/>
              <a:t>- Define only the signature of the methods / properties</a:t>
            </a:r>
          </a:p>
          <a:p>
            <a:r>
              <a:rPr lang="en-US" dirty="0"/>
              <a:t>- No concrete implementations are provided</a:t>
            </a:r>
          </a:p>
          <a:p>
            <a:r>
              <a:rPr lang="en-US" dirty="0"/>
              <a:t>- Can be used to define abstract data types</a:t>
            </a:r>
          </a:p>
          <a:p>
            <a:r>
              <a:rPr lang="en-US" dirty="0"/>
              <a:t>- Can be extended by other interfaces</a:t>
            </a:r>
          </a:p>
          <a:p>
            <a:r>
              <a:rPr lang="en-US" dirty="0"/>
              <a:t>- Cannot be instantiated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85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381A-FFC9-41C1-AE93-640D0EA4DB19}" type="datetime1">
              <a:rPr lang="en-US" smtClean="0"/>
              <a:pPr/>
              <a:t>7/13/2016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27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2EAB7-764A-40FB-8F74-57FA0DA8A99D}" type="datetime1">
              <a:rPr lang="en-US" smtClean="0"/>
              <a:pPr/>
              <a:t>7/13/2016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26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s://softuni.bg/java-advanced-oop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3.png"/><Relationship Id="rId17" Type="http://schemas.openxmlformats.org/officeDocument/2006/relationships/hyperlink" Target="http://netpeak.bg/" TargetMode="External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fragistics.com/" TargetMode="External"/><Relationship Id="rId10" Type="http://schemas.openxmlformats.org/officeDocument/2006/relationships/image" Target="../media/image22.png"/><Relationship Id="rId19" Type="http://schemas.openxmlformats.org/officeDocument/2006/relationships/hyperlink" Target="http://www.superhosting.bg/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intro-java-book/" TargetMode="Externa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656012" y="1065832"/>
            <a:ext cx="8215099" cy="11715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rPr>
              <a:t>Interfaces and Abstraction 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760412" y="4348942"/>
            <a:ext cx="3187613" cy="525134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b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800" b="1" i="0" u="none" strike="noStrike" cap="non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rPr>
              <a:t>SoftUni Team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4"/>
          </p:nvPr>
        </p:nvSpPr>
        <p:spPr>
          <a:xfrm>
            <a:off x="760412" y="4818841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300" b="1" i="0" u="none" strike="noStrike" cap="non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rPr>
              <a:t>Technical Trainers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6"/>
          </p:nvPr>
        </p:nvSpPr>
        <p:spPr>
          <a:xfrm>
            <a:off x="760412" y="5263182"/>
            <a:ext cx="3187613" cy="36355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800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rPr>
              <a:t>Software University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7"/>
          </p:nvPr>
        </p:nvSpPr>
        <p:spPr>
          <a:xfrm>
            <a:off x="760412" y="5604346"/>
            <a:ext cx="3187613" cy="33123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600" b="1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http://softuni.bg</a:t>
            </a:r>
          </a:p>
        </p:txBody>
      </p:sp>
      <p:pic>
        <p:nvPicPr>
          <p:cNvPr id="60" name="Shape 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983" y="2972633"/>
            <a:ext cx="2175525" cy="761163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5">
            <a:alphaModFix/>
          </a:blip>
          <a:srcRect l="-2033" t="-11972" r="-4042" b="1046"/>
          <a:stretch/>
        </p:blipFill>
        <p:spPr>
          <a:xfrm>
            <a:off x="825157" y="1887142"/>
            <a:ext cx="2172350" cy="795695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2" name="Group 1"/>
          <p:cNvGrpSpPr/>
          <p:nvPr/>
        </p:nvGrpSpPr>
        <p:grpSpPr>
          <a:xfrm>
            <a:off x="5702301" y="3796677"/>
            <a:ext cx="2807014" cy="2354809"/>
            <a:chOff x="4261429" y="3796677"/>
            <a:chExt cx="2807014" cy="2354809"/>
          </a:xfrm>
        </p:grpSpPr>
        <p:pic>
          <p:nvPicPr>
            <p:cNvPr id="18" name="Picture 17" descr="http://softuni.b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61429" y="3886200"/>
              <a:ext cx="2064163" cy="226528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 rot="576164">
              <a:off x="5679217" y="3796677"/>
              <a:ext cx="1389226" cy="66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2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Java OOP</a:t>
              </a:r>
            </a:p>
            <a:p>
              <a:pPr algn="ctr">
                <a:lnSpc>
                  <a:spcPct val="85000"/>
                </a:lnSpc>
              </a:pPr>
              <a:r>
                <a:rPr lang="en-US" sz="22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Advanced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2082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2050" name="Picture 2" descr="http://yinyangit.files.wordpress.com/2012/01/abstract-class-interface-o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956" y="1143000"/>
            <a:ext cx="5776912" cy="5277882"/>
          </a:xfrm>
          <a:prstGeom prst="roundRect">
            <a:avLst>
              <a:gd name="adj" fmla="val 572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0"/>
          <p:cNvSpPr>
            <a:spLocks noChangeArrowheads="1"/>
          </p:cNvSpPr>
          <p:nvPr/>
        </p:nvSpPr>
        <p:spPr bwMode="auto">
          <a:xfrm>
            <a:off x="9066212" y="1151121"/>
            <a:ext cx="1752600" cy="533400"/>
          </a:xfrm>
          <a:prstGeom prst="wedgeRoundRectCallout">
            <a:avLst>
              <a:gd name="adj1" fmla="val -77117"/>
              <a:gd name="adj2" fmla="val 70050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20"/>
          <p:cNvSpPr>
            <a:spLocks noChangeArrowheads="1"/>
          </p:cNvSpPr>
          <p:nvPr/>
        </p:nvSpPr>
        <p:spPr bwMode="auto">
          <a:xfrm>
            <a:off x="9077324" y="3124200"/>
            <a:ext cx="2133600" cy="533400"/>
          </a:xfrm>
          <a:prstGeom prst="wedgeRoundRectCallout">
            <a:avLst>
              <a:gd name="adj1" fmla="val -77117"/>
              <a:gd name="adj2" fmla="val 70050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20"/>
          <p:cNvSpPr>
            <a:spLocks noChangeArrowheads="1"/>
          </p:cNvSpPr>
          <p:nvPr/>
        </p:nvSpPr>
        <p:spPr bwMode="auto">
          <a:xfrm>
            <a:off x="9066212" y="5097279"/>
            <a:ext cx="1752600" cy="533400"/>
          </a:xfrm>
          <a:prstGeom prst="wedgeRoundRectCallout">
            <a:avLst>
              <a:gd name="adj1" fmla="val -77117"/>
              <a:gd name="adj2" fmla="val 70050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941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8815" y="2743200"/>
            <a:ext cx="11804695" cy="2286000"/>
            <a:chOff x="190415" y="3085450"/>
            <a:chExt cx="11804695" cy="1979757"/>
          </a:xfrm>
          <a:noFill/>
        </p:grpSpPr>
        <p:sp>
          <p:nvSpPr>
            <p:cNvPr id="23" name="Rectangle 22"/>
            <p:cNvSpPr/>
            <p:nvPr/>
          </p:nvSpPr>
          <p:spPr>
            <a:xfrm>
              <a:off x="190415" y="3085450"/>
              <a:ext cx="11804695" cy="1979757"/>
            </a:xfrm>
            <a:prstGeom prst="rect">
              <a:avLst/>
            </a:prstGeom>
            <a:grpFill/>
            <a:ln>
              <a:noFill/>
            </a:ln>
            <a:effectLst>
              <a:innerShdw blurRad="508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03104" y="3239199"/>
              <a:ext cx="10349108" cy="60557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36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27012" y="2286000"/>
            <a:ext cx="11734800" cy="2286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/>
          <p:cNvSpPr/>
          <p:nvPr/>
        </p:nvSpPr>
        <p:spPr>
          <a:xfrm>
            <a:off x="1029179" y="3073132"/>
            <a:ext cx="10349108" cy="69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22945" y="3105835"/>
            <a:ext cx="107228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3600" dirty="0" err="1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SampleClass</a:t>
            </a:r>
            <a:r>
              <a:rPr lang="en-US" altLang="en-US" sz="3600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US" altLang="en-US" sz="3600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418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Example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37237" y="1130680"/>
            <a:ext cx="11734800" cy="549256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altLang="en-US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Walkable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getLegsCount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Walk(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distance);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US" altLang="en-US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Walkable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legsCount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getLegsCount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legsCount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Walk(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distance){};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865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8815" y="2743200"/>
            <a:ext cx="11804695" cy="2286000"/>
            <a:chOff x="190415" y="3085450"/>
            <a:chExt cx="11804695" cy="1979757"/>
          </a:xfrm>
          <a:noFill/>
        </p:grpSpPr>
        <p:sp>
          <p:nvSpPr>
            <p:cNvPr id="23" name="Rectangle 22"/>
            <p:cNvSpPr/>
            <p:nvPr/>
          </p:nvSpPr>
          <p:spPr>
            <a:xfrm>
              <a:off x="190415" y="3085450"/>
              <a:ext cx="11804695" cy="1979757"/>
            </a:xfrm>
            <a:prstGeom prst="rect">
              <a:avLst/>
            </a:prstGeom>
            <a:grpFill/>
            <a:ln>
              <a:noFill/>
            </a:ln>
            <a:effectLst>
              <a:innerShdw blurRad="508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03104" y="3239199"/>
              <a:ext cx="10349108" cy="60557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36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9179" y="3073132"/>
            <a:ext cx="10349108" cy="69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7012" y="2286000"/>
            <a:ext cx="11734800" cy="2286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ectangle 28"/>
          <p:cNvSpPr/>
          <p:nvPr/>
        </p:nvSpPr>
        <p:spPr>
          <a:xfrm>
            <a:off x="455689" y="3105835"/>
            <a:ext cx="112774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altLang="en-US" sz="3600" b="1" i="1" dirty="0" err="1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Calculatable</a:t>
            </a:r>
            <a:r>
              <a:rPr lang="en-US" altLang="en-US" sz="3600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3600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Printable</a:t>
            </a:r>
            <a:endParaRPr lang="en-US" altLang="en-US" sz="6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549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inheritance Example</a:t>
            </a:r>
          </a:p>
        </p:txBody>
      </p:sp>
      <p:sp>
        <p:nvSpPr>
          <p:cNvPr id="5" name="Rectangle 4"/>
          <p:cNvSpPr/>
          <p:nvPr/>
        </p:nvSpPr>
        <p:spPr>
          <a:xfrm>
            <a:off x="455612" y="1052293"/>
            <a:ext cx="10253578" cy="550227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altLang="en-US" sz="3200" b="1" i="1" dirty="0" err="1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Drawable</a:t>
            </a:r>
            <a:r>
              <a:rPr lang="en-US" altLang="en-US" sz="3200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3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3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Draw();</a:t>
            </a: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altLang="en-US" sz="3200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Fillable </a:t>
            </a: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3200" b="1" i="1" dirty="0" err="1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Drawable</a:t>
            </a:r>
            <a:r>
              <a:rPr lang="en-US" altLang="en-US" sz="3200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Fill();</a:t>
            </a: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880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Constants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8815" y="2743200"/>
            <a:ext cx="11804695" cy="2286000"/>
            <a:chOff x="190415" y="3085450"/>
            <a:chExt cx="11804695" cy="1979757"/>
          </a:xfrm>
          <a:noFill/>
        </p:grpSpPr>
        <p:sp>
          <p:nvSpPr>
            <p:cNvPr id="23" name="Rectangle 22"/>
            <p:cNvSpPr/>
            <p:nvPr/>
          </p:nvSpPr>
          <p:spPr>
            <a:xfrm>
              <a:off x="190415" y="3085450"/>
              <a:ext cx="11804695" cy="1979757"/>
            </a:xfrm>
            <a:prstGeom prst="rect">
              <a:avLst/>
            </a:prstGeom>
            <a:grpFill/>
            <a:ln>
              <a:noFill/>
            </a:ln>
            <a:effectLst>
              <a:innerShdw blurRad="508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03104" y="3239199"/>
              <a:ext cx="10349108" cy="60557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36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9179" y="3073132"/>
            <a:ext cx="10349108" cy="69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7012" y="1812472"/>
            <a:ext cx="11734800" cy="323305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59971" y="2305616"/>
            <a:ext cx="11201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lang="en-US" altLang="en-US" sz="2800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Printable 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X_COORD 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2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print();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43223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7144" y="6927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Conventions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7941699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0812" y="2667000"/>
            <a:ext cx="12188825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-2667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 Segregation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1534352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3" cstate="print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Demo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666634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54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Exercises in Class</a:t>
            </a:r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8925" y="1366837"/>
            <a:ext cx="3990975" cy="4124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4477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Abstraction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Abstract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Interfaces</a:t>
            </a:r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0012" y="2971800"/>
            <a:ext cx="2541127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2367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600" b="1" dirty="0"/>
              <a:t>Interfaces</a:t>
            </a:r>
            <a:r>
              <a:rPr lang="en-US" sz="3600" dirty="0"/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vs.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b="1" dirty="0"/>
              <a:t>Abstract Classes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Interfaces vs. Abstract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88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144" y="0"/>
            <a:ext cx="12188825" cy="6858000"/>
          </a:xfrm>
          <a:prstGeom prst="rect">
            <a:avLst/>
          </a:prstGeom>
          <a:blipFill dpi="0" rotWithShape="1">
            <a:blip r:embed="rId3">
              <a:alphaModFix amt="9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8732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Rectangle 12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Abstract Data Types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475077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Abstraction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Abstract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Interfaces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509" y="19050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 and Abstraction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16" name="Picture 15">
            <a:hlinkClick r:id="rId15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sp>
        <p:nvSpPr>
          <p:cNvPr id="17" name="Shape 514"/>
          <p:cNvSpPr txBox="1">
            <a:spLocks noGrp="1"/>
          </p:cNvSpPr>
          <p:nvPr>
            <p:ph type="body" idx="4294967295"/>
          </p:nvPr>
        </p:nvSpPr>
        <p:spPr>
          <a:xfrm>
            <a:off x="1529383" y="6400801"/>
            <a:ext cx="10482604" cy="36355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t" anchorCtr="0">
            <a:noAutofit/>
          </a:bodyPr>
          <a:lstStyle/>
          <a:p>
            <a:pPr marL="0" marR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8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/>
              </a:rPr>
              <a:t>https://softuni.bg/java-advanced-oop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38375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GB" sz="2000" dirty="0">
                <a:hlinkClick r:id="rId5"/>
              </a:rPr>
              <a:t>Fundamentals of Computer Programming with Java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588033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691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3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/>
              <a:t>#3153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13457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Abstraction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2332803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>
          <a:xfrm>
            <a:off x="1065212" y="6052157"/>
            <a:ext cx="11804822" cy="557035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None/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solidFill>
                <a:srgbClr val="EBFFD2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...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With an eye to future reuse in similar projects</a:t>
            </a:r>
          </a:p>
          <a:p>
            <a:pPr>
              <a:lnSpc>
                <a:spcPct val="100000"/>
              </a:lnSpc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managing complexity</a:t>
            </a:r>
            <a:endParaRPr lang="bg-BG" dirty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/>
              <a:t>Abstraction</a:t>
            </a:r>
            <a:endParaRPr lang="bg-BG" sz="40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0" y="3105835"/>
            <a:ext cx="6092825" cy="646331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3600" dirty="0"/>
              <a:t>Ignoring irrelevant features</a:t>
            </a:r>
          </a:p>
        </p:txBody>
      </p:sp>
    </p:spTree>
    <p:extLst>
      <p:ext uri="{BB962C8B-B14F-4D97-AF65-F5344CB8AC3E}">
        <p14:creationId xmlns:p14="http://schemas.microsoft.com/office/powerpoint/2010/main" val="52516284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3" name="Rectangle 3"/>
          <p:cNvSpPr>
            <a:spLocks noGrp="1" noChangeArrowheads="1"/>
          </p:cNvSpPr>
          <p:nvPr>
            <p:ph idx="1"/>
          </p:nvPr>
        </p:nvSpPr>
        <p:spPr>
          <a:xfrm>
            <a:off x="150812" y="152400"/>
            <a:ext cx="11804822" cy="5570355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00000"/>
              </a:lnSpc>
              <a:buNone/>
              <a:defRPr/>
            </a:pPr>
            <a:endParaRPr lang="en-US" dirty="0">
              <a:latin typeface="+mn-lt"/>
              <a:ea typeface="+mn-ea"/>
              <a:cs typeface="+mn-cs"/>
            </a:endParaRPr>
          </a:p>
          <a:p>
            <a:pPr marL="0" indent="0" algn="ctr">
              <a:lnSpc>
                <a:spcPct val="100000"/>
              </a:lnSpc>
              <a:buNone/>
              <a:defRPr/>
            </a:pPr>
            <a:endParaRPr lang="en-US" dirty="0">
              <a:latin typeface="+mn-lt"/>
              <a:ea typeface="+mn-ea"/>
              <a:cs typeface="+mn-cs"/>
            </a:endParaRPr>
          </a:p>
          <a:p>
            <a:pPr marL="0" indent="0" algn="ctr">
              <a:lnSpc>
                <a:spcPct val="100000"/>
              </a:lnSpc>
              <a:buNone/>
              <a:defRPr/>
            </a:pPr>
            <a:r>
              <a:rPr lang="en-US" sz="3600" dirty="0">
                <a:latin typeface="+mn-lt"/>
                <a:ea typeface="+mn-ea"/>
                <a:cs typeface="+mn-cs"/>
              </a:rPr>
              <a:t>How do we achieve abstraction?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Abstraction in OOP</a:t>
            </a:r>
            <a:endParaRPr lang="bg-BG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0015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4" y="0"/>
            <a:ext cx="12195969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15876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Rectangle 4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Abstract Class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8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878295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Method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8815" y="2743200"/>
            <a:ext cx="11804695" cy="2286000"/>
            <a:chOff x="190415" y="3085450"/>
            <a:chExt cx="11804695" cy="1979757"/>
          </a:xfrm>
          <a:noFill/>
        </p:grpSpPr>
        <p:sp>
          <p:nvSpPr>
            <p:cNvPr id="23" name="Rectangle 22"/>
            <p:cNvSpPr/>
            <p:nvPr/>
          </p:nvSpPr>
          <p:spPr>
            <a:xfrm>
              <a:off x="190415" y="3085450"/>
              <a:ext cx="11804695" cy="1979757"/>
            </a:xfrm>
            <a:prstGeom prst="rect">
              <a:avLst/>
            </a:prstGeom>
            <a:grpFill/>
            <a:ln>
              <a:noFill/>
            </a:ln>
            <a:effectLst>
              <a:innerShdw blurRad="508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03104" y="3239199"/>
              <a:ext cx="10349108" cy="60557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36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9179" y="3073132"/>
            <a:ext cx="10349108" cy="69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7012" y="1812472"/>
            <a:ext cx="11734800" cy="323305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44082" y="2274838"/>
            <a:ext cx="112490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lang="en-US" altLang="en-US" sz="3600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 void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eat();</a:t>
            </a:r>
            <a:b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6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682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14288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1534352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1114</Words>
  <Application>Microsoft Office PowerPoint</Application>
  <PresentationFormat>Custom</PresentationFormat>
  <Paragraphs>216</Paragraphs>
  <Slides>25</Slides>
  <Notes>22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Consolas</vt:lpstr>
      <vt:lpstr>Courier New</vt:lpstr>
      <vt:lpstr>Noto Sans Symbols</vt:lpstr>
      <vt:lpstr>Wingdings</vt:lpstr>
      <vt:lpstr>Wingdings 2</vt:lpstr>
      <vt:lpstr>SoftUni 16x9</vt:lpstr>
      <vt:lpstr>Interfaces and Abstraction </vt:lpstr>
      <vt:lpstr>Table of Contents</vt:lpstr>
      <vt:lpstr>Questions</vt:lpstr>
      <vt:lpstr>PowerPoint Presentation</vt:lpstr>
      <vt:lpstr>Abstraction</vt:lpstr>
      <vt:lpstr>Abstraction in OOP</vt:lpstr>
      <vt:lpstr>PowerPoint Presentation</vt:lpstr>
      <vt:lpstr>Abstract Method</vt:lpstr>
      <vt:lpstr>PowerPoint Presentation</vt:lpstr>
      <vt:lpstr>Example</vt:lpstr>
      <vt:lpstr>Implementation</vt:lpstr>
      <vt:lpstr>Implementation Example</vt:lpstr>
      <vt:lpstr>Inheritance</vt:lpstr>
      <vt:lpstr>Interface inheritance Example</vt:lpstr>
      <vt:lpstr>Implementing Constants</vt:lpstr>
      <vt:lpstr>PowerPoint Presentation</vt:lpstr>
      <vt:lpstr>PowerPoint Presentation</vt:lpstr>
      <vt:lpstr>PowerPoint Presentation</vt:lpstr>
      <vt:lpstr>Exercises in Class</vt:lpstr>
      <vt:lpstr>Interfaces vs. Abstract Classes</vt:lpstr>
      <vt:lpstr>PowerPoint Presentation</vt:lpstr>
      <vt:lpstr>Summary</vt:lpstr>
      <vt:lpstr>Interfaces and Abstraction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Inheritance and Abstraction in OOP</dc:title>
  <dc:subject>C# Basics Course</dc:subject>
  <dc:creator/>
  <cp:keywords>Principles, Fundamental, Inheritance, Abstraction,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2016-07-13T15:25:43Z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